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grfj3NRNDHUFUWQoYjTa+cdJiE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5882D0D-8DEC-4688-9472-8A715497B59E}">
  <a:tblStyle styleId="{05882D0D-8DEC-4688-9472-8A715497B59E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BF2"/>
          </a:solidFill>
        </a:fill>
      </a:tcStyle>
    </a:wholeTbl>
    <a:band1H>
      <a:tcTxStyle/>
      <a:tcStyle>
        <a:fill>
          <a:solidFill>
            <a:srgbClr val="D1D5E5"/>
          </a:solidFill>
        </a:fill>
      </a:tcStyle>
    </a:band1H>
    <a:band2H>
      <a:tcTxStyle/>
    </a:band2H>
    <a:band1V>
      <a:tcTxStyle/>
      <a:tcStyle>
        <a:fill>
          <a:solidFill>
            <a:srgbClr val="D1D5E5"/>
          </a:solidFill>
        </a:fill>
      </a:tcStyle>
    </a:band1V>
    <a:band2V>
      <a:tcTxStyle/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4" name="Google Shape;3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idx="1" type="subTitle"/>
          </p:nvPr>
        </p:nvSpPr>
        <p:spPr>
          <a:xfrm>
            <a:off x="889000" y="3981450"/>
            <a:ext cx="78105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25" spcFirstLastPara="1" rIns="92025" wrap="square" tIns="46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  <a:defRPr sz="2400"/>
            </a:lvl1pPr>
            <a:lvl2pPr lvl="1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type="ctrTitle"/>
          </p:nvPr>
        </p:nvSpPr>
        <p:spPr>
          <a:xfrm>
            <a:off x="928688" y="2319338"/>
            <a:ext cx="7754937" cy="1471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50" spcFirstLastPara="1" rIns="64250" wrap="square" tIns="321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25" spcFirstLastPara="1" rIns="92025" wrap="square" tIns="4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body"/>
          </p:nvPr>
        </p:nvSpPr>
        <p:spPr>
          <a:xfrm>
            <a:off x="366713" y="1371600"/>
            <a:ext cx="41275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  <p:sp>
        <p:nvSpPr>
          <p:cNvPr id="25" name="Google Shape;25;p24"/>
          <p:cNvSpPr txBox="1"/>
          <p:nvPr>
            <p:ph idx="2" type="body"/>
          </p:nvPr>
        </p:nvSpPr>
        <p:spPr>
          <a:xfrm>
            <a:off x="4646613" y="1371600"/>
            <a:ext cx="41275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9" name="Google Shape;29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  <p:sp>
        <p:nvSpPr>
          <p:cNvPr id="30" name="Google Shape;30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1" name="Google Shape;31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00" lIns="92025" spcFirstLastPara="1" rIns="92025" wrap="square" tIns="4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31800" lvl="0" marL="45720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00" lIns="92025" spcFirstLastPara="1" rIns="92025" wrap="square" tIns="4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B7B7B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marR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•"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95000"/>
              </a:lnSpc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20"/>
          <p:cNvSpPr/>
          <p:nvPr/>
        </p:nvSpPr>
        <p:spPr>
          <a:xfrm>
            <a:off x="7750175" y="6310313"/>
            <a:ext cx="415925" cy="30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7FC2F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1" i="0" sz="900" u="none" cap="none" strike="noStrike">
              <a:solidFill>
                <a:srgbClr val="7FC2F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yann.lecun.com/exdb/publis/pdf/lecun-01a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ctrTitle"/>
          </p:nvPr>
        </p:nvSpPr>
        <p:spPr>
          <a:xfrm>
            <a:off x="694532" y="1704975"/>
            <a:ext cx="7754937" cy="208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50" spcFirstLastPara="1" rIns="64250" wrap="square" tIns="32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Convolutional Neural Networks</a:t>
            </a:r>
            <a:br>
              <a:rPr lang="en-US" sz="3600"/>
            </a:br>
            <a:endParaRPr sz="3600">
              <a:solidFill>
                <a:srgbClr val="FFFF00"/>
              </a:solidFill>
            </a:endParaRPr>
          </a:p>
        </p:txBody>
      </p:sp>
      <p:sp>
        <p:nvSpPr>
          <p:cNvPr id="49" name="Google Shape;49;p1"/>
          <p:cNvSpPr txBox="1"/>
          <p:nvPr>
            <p:ph idx="1" type="subTitle"/>
          </p:nvPr>
        </p:nvSpPr>
        <p:spPr>
          <a:xfrm>
            <a:off x="889000" y="4133850"/>
            <a:ext cx="78105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25" spcFirstLastPara="1" rIns="92025" wrap="square" tIns="4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/>
              <a:t>Training at Dell RMZ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NN</a:t>
            </a:r>
            <a:endParaRPr/>
          </a:p>
        </p:txBody>
      </p:sp>
      <p:sp>
        <p:nvSpPr>
          <p:cNvPr id="330" name="Google Shape;330;p10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Convolutional Neural Networks is extension of traditional Multi-layer Perceptron, based on 3 ideas:</a:t>
            </a:r>
            <a:endParaRPr/>
          </a:p>
          <a:p>
            <a:pPr indent="-514350" lvl="0" marL="51435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Local receive fields</a:t>
            </a:r>
            <a:endParaRPr/>
          </a:p>
          <a:p>
            <a:pPr indent="-514350" lvl="0" marL="51435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Shared weights</a:t>
            </a:r>
            <a:endParaRPr/>
          </a:p>
          <a:p>
            <a:pPr indent="-514350" lvl="0" marL="51435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Spatial / temporal sub-sampling or Pooling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rPr lang="en-US"/>
              <a:t>See LeCun paper (1998) on text recognition: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http://yann.lecun.com/exdb/publis/pdf/lecun-01a.pdf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Convolutional  NN ? </a:t>
            </a:r>
            <a:endParaRPr/>
          </a:p>
        </p:txBody>
      </p:sp>
      <p:sp>
        <p:nvSpPr>
          <p:cNvPr id="336" name="Google Shape;336;p11"/>
          <p:cNvSpPr txBox="1"/>
          <p:nvPr>
            <p:ph idx="4294967295" type="body"/>
          </p:nvPr>
        </p:nvSpPr>
        <p:spPr>
          <a:xfrm>
            <a:off x="455613" y="990599"/>
            <a:ext cx="8228012" cy="258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CNN - multi-layer NN architecture </a:t>
            </a:r>
            <a:endParaRPr/>
          </a:p>
          <a:p>
            <a:pPr indent="-225425" lvl="1" marL="569913" rtl="0" algn="l">
              <a:lnSpc>
                <a:spcPct val="8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Convolutional + Non-Linear Layer</a:t>
            </a:r>
            <a:endParaRPr/>
          </a:p>
          <a:p>
            <a:pPr indent="-225425" lvl="1" marL="569913" rtl="0" algn="l">
              <a:lnSpc>
                <a:spcPct val="85000"/>
              </a:lnSpc>
              <a:spcBef>
                <a:spcPts val="6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Sub-sampling Layer or Pooling layer</a:t>
            </a:r>
            <a:endParaRPr sz="2200"/>
          </a:p>
          <a:p>
            <a:pPr indent="-225425" lvl="1" marL="569913" rtl="0" algn="l">
              <a:lnSpc>
                <a:spcPct val="85000"/>
              </a:lnSpc>
              <a:spcBef>
                <a:spcPts val="6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Convolutional +Non-Linear Layer</a:t>
            </a:r>
            <a:endParaRPr/>
          </a:p>
          <a:p>
            <a:pPr indent="-225425" lvl="1" marL="569913" rtl="0" algn="l">
              <a:lnSpc>
                <a:spcPct val="85000"/>
              </a:lnSpc>
              <a:spcBef>
                <a:spcPts val="6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Fully connected layers</a:t>
            </a:r>
            <a:endParaRPr/>
          </a:p>
          <a:p>
            <a:pPr indent="-225425" lvl="0" marL="225425" rtl="0" algn="l">
              <a:lnSpc>
                <a:spcPct val="85000"/>
              </a:lnSpc>
              <a:spcBef>
                <a:spcPts val="78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Supervised </a:t>
            </a:r>
            <a:endParaRPr sz="2600"/>
          </a:p>
        </p:txBody>
      </p:sp>
      <p:pic>
        <p:nvPicPr>
          <p:cNvPr id="337" name="Google Shape;3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9" y="3776359"/>
            <a:ext cx="8911026" cy="21942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1"/>
          <p:cNvSpPr/>
          <p:nvPr/>
        </p:nvSpPr>
        <p:spPr>
          <a:xfrm>
            <a:off x="1640330" y="3829789"/>
            <a:ext cx="5259232" cy="1901159"/>
          </a:xfrm>
          <a:prstGeom prst="rect">
            <a:avLst/>
          </a:prstGeom>
          <a:solidFill>
            <a:srgbClr val="666666">
              <a:alpha val="80000"/>
            </a:srgbClr>
          </a:solidFill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/>
          </a:p>
        </p:txBody>
      </p:sp>
      <p:sp>
        <p:nvSpPr>
          <p:cNvPr id="339" name="Google Shape;339;p11"/>
          <p:cNvSpPr/>
          <p:nvPr/>
        </p:nvSpPr>
        <p:spPr>
          <a:xfrm>
            <a:off x="7004635" y="3820555"/>
            <a:ext cx="1913734" cy="1916327"/>
          </a:xfrm>
          <a:prstGeom prst="rect">
            <a:avLst/>
          </a:prstGeom>
          <a:solidFill>
            <a:srgbClr val="9FACD1">
              <a:alpha val="80000"/>
            </a:srgbClr>
          </a:solidFill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fication</a:t>
            </a:r>
            <a:endParaRPr b="1"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1971303" y="3883227"/>
            <a:ext cx="1745671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3716974" y="3883227"/>
            <a:ext cx="1745671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5153891" y="3883227"/>
            <a:ext cx="1745671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6814416" y="3881252"/>
            <a:ext cx="2103953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Receptive field and padding</a:t>
            </a:r>
            <a:endParaRPr/>
          </a:p>
        </p:txBody>
      </p:sp>
      <p:pic>
        <p:nvPicPr>
          <p:cNvPr descr="C:\Users\Milind Parab\Desktop\shivendra-work\cnnRNNImages\Screen Shot 2018-09-13 at 10.03.35 PM (1).png" id="349" name="Google Shape;3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92" y="1866900"/>
            <a:ext cx="7206783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 operation</a:t>
            </a:r>
            <a:endParaRPr/>
          </a:p>
        </p:txBody>
      </p:sp>
      <p:pic>
        <p:nvPicPr>
          <p:cNvPr descr="C:\Users\Milind Parab\Desktop\shivendra-work\cnnRNNImages\Screen Shot 2018-09-13 at 10.03.04 PM.png" id="355" name="Google Shape;3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50" y="1719150"/>
            <a:ext cx="8871701" cy="41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 operation – filter size, stride and padding</a:t>
            </a:r>
            <a:endParaRPr/>
          </a:p>
        </p:txBody>
      </p:sp>
      <p:pic>
        <p:nvPicPr>
          <p:cNvPr descr="C:\Users\Milind Parab\Desktop\shivendra-work\cnnRNNImages\Screen Shot 2018-09-13 at 10.03.51 PM.png" id="361" name="Google Shape;3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319213"/>
            <a:ext cx="89916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5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</p:grpSpPr>
        <p:sp>
          <p:nvSpPr>
            <p:cNvPr id="368" name="Google Shape;368;p15"/>
            <p:cNvSpPr/>
            <p:nvPr/>
          </p:nvSpPr>
          <p:spPr>
            <a:xfrm>
              <a:off x="6358565" y="2104476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" name="Google Shape;369;p15"/>
            <p:cNvCxnSpPr/>
            <p:nvPr/>
          </p:nvCxnSpPr>
          <p:spPr>
            <a:xfrm flipH="1">
              <a:off x="6567303" y="2258112"/>
              <a:ext cx="279494" cy="338786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15"/>
            <p:cNvCxnSpPr/>
            <p:nvPr/>
          </p:nvCxnSpPr>
          <p:spPr>
            <a:xfrm>
              <a:off x="6567302" y="2258112"/>
              <a:ext cx="294326" cy="325766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1" name="Google Shape;371;p15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</p:grpSpPr>
        <p:sp>
          <p:nvSpPr>
            <p:cNvPr id="372" name="Google Shape;372;p15"/>
            <p:cNvSpPr/>
            <p:nvPr/>
          </p:nvSpPr>
          <p:spPr>
            <a:xfrm>
              <a:off x="6358565" y="2104476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15"/>
            <p:cNvCxnSpPr/>
            <p:nvPr/>
          </p:nvCxnSpPr>
          <p:spPr>
            <a:xfrm flipH="1">
              <a:off x="6679082" y="2281304"/>
              <a:ext cx="148184" cy="30817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15"/>
            <p:cNvCxnSpPr/>
            <p:nvPr/>
          </p:nvCxnSpPr>
          <p:spPr>
            <a:xfrm>
              <a:off x="6469627" y="2281304"/>
              <a:ext cx="209454" cy="29170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5" name="Google Shape;375;p15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</p:grpSpPr>
        <p:sp>
          <p:nvSpPr>
            <p:cNvPr id="376" name="Google Shape;376;p15"/>
            <p:cNvSpPr/>
            <p:nvPr/>
          </p:nvSpPr>
          <p:spPr>
            <a:xfrm>
              <a:off x="6358565" y="2104476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15"/>
            <p:cNvCxnSpPr/>
            <p:nvPr/>
          </p:nvCxnSpPr>
          <p:spPr>
            <a:xfrm flipH="1">
              <a:off x="6514702" y="2258822"/>
              <a:ext cx="144448" cy="326391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5"/>
            <p:cNvCxnSpPr/>
            <p:nvPr/>
          </p:nvCxnSpPr>
          <p:spPr>
            <a:xfrm>
              <a:off x="6659150" y="2264035"/>
              <a:ext cx="169213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9" name="Google Shape;379;p15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</p:grpSpPr>
        <p:sp>
          <p:nvSpPr>
            <p:cNvPr id="380" name="Google Shape;380;p15"/>
            <p:cNvSpPr/>
            <p:nvPr/>
          </p:nvSpPr>
          <p:spPr>
            <a:xfrm>
              <a:off x="7118023" y="3778603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" name="Google Shape;381;p15"/>
            <p:cNvCxnSpPr/>
            <p:nvPr/>
          </p:nvCxnSpPr>
          <p:spPr>
            <a:xfrm rot="10800000">
              <a:off x="7274159" y="4259340"/>
              <a:ext cx="3136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15"/>
            <p:cNvCxnSpPr/>
            <p:nvPr/>
          </p:nvCxnSpPr>
          <p:spPr>
            <a:xfrm>
              <a:off x="7418608" y="3938162"/>
              <a:ext cx="0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3" name="Google Shape;383;p15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</p:grpSpPr>
        <p:sp>
          <p:nvSpPr>
            <p:cNvPr id="384" name="Google Shape;384;p15"/>
            <p:cNvSpPr/>
            <p:nvPr/>
          </p:nvSpPr>
          <p:spPr>
            <a:xfrm>
              <a:off x="7118023" y="3778603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" name="Google Shape;385;p15"/>
            <p:cNvCxnSpPr/>
            <p:nvPr/>
          </p:nvCxnSpPr>
          <p:spPr>
            <a:xfrm rot="10800000">
              <a:off x="7274159" y="3949251"/>
              <a:ext cx="3136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5"/>
            <p:cNvCxnSpPr/>
            <p:nvPr/>
          </p:nvCxnSpPr>
          <p:spPr>
            <a:xfrm>
              <a:off x="7418608" y="3938162"/>
              <a:ext cx="0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7" name="Google Shape;387;p15"/>
          <p:cNvSpPr/>
          <p:nvPr/>
        </p:nvSpPr>
        <p:spPr>
          <a:xfrm>
            <a:off x="2425419" y="1382009"/>
            <a:ext cx="1537635" cy="1612040"/>
          </a:xfrm>
          <a:prstGeom prst="rect">
            <a:avLst/>
          </a:prstGeom>
          <a:solidFill>
            <a:srgbClr val="EEF1F4"/>
          </a:solidFill>
          <a:ln cap="flat" cmpd="sng" w="412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/>
          <p:nvPr/>
        </p:nvSpPr>
        <p:spPr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49803"/>
            </a:srgbClr>
          </a:solidFill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2943653" y="2799985"/>
            <a:ext cx="1537635" cy="1612040"/>
          </a:xfrm>
          <a:prstGeom prst="rect">
            <a:avLst/>
          </a:prstGeom>
          <a:solidFill>
            <a:srgbClr val="ABB2B5">
              <a:alpha val="49803"/>
            </a:srgbClr>
          </a:solidFill>
          <a:ln cap="flat" cmpd="sng" w="41275">
            <a:solidFill>
              <a:srgbClr val="9AA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5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Convolutional  NN ? </a:t>
            </a:r>
            <a:endParaRPr/>
          </a:p>
        </p:txBody>
      </p:sp>
      <p:pic>
        <p:nvPicPr>
          <p:cNvPr descr="http://www.cosy.sbg.ac.at/~pmeerw/Watermarking/lena_gray.gif" id="391" name="Google Shape;3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  <a:ln>
            <a:noFill/>
          </a:ln>
        </p:spPr>
      </p:pic>
      <p:grpSp>
        <p:nvGrpSpPr>
          <p:cNvPr id="392" name="Google Shape;392;p15"/>
          <p:cNvGrpSpPr/>
          <p:nvPr/>
        </p:nvGrpSpPr>
        <p:grpSpPr>
          <a:xfrm>
            <a:off x="434805" y="1977357"/>
            <a:ext cx="428696" cy="458347"/>
            <a:chOff x="247850" y="2743201"/>
            <a:chExt cx="366300" cy="382136"/>
          </a:xfrm>
        </p:grpSpPr>
        <p:sp>
          <p:nvSpPr>
            <p:cNvPr id="393" name="Google Shape;393;p15"/>
            <p:cNvSpPr/>
            <p:nvPr/>
          </p:nvSpPr>
          <p:spPr>
            <a:xfrm>
              <a:off x="247852" y="2743201"/>
              <a:ext cx="366298" cy="382136"/>
            </a:xfrm>
            <a:prstGeom prst="rect">
              <a:avLst/>
            </a:prstGeom>
            <a:solidFill>
              <a:srgbClr val="FF0000"/>
            </a:solidFill>
            <a:ln cap="flat" cmpd="sng" w="412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4" name="Google Shape;394;p15"/>
            <p:cNvCxnSpPr>
              <a:stCxn id="393" idx="3"/>
              <a:endCxn id="393" idx="1"/>
            </p:cNvCxnSpPr>
            <p:nvPr/>
          </p:nvCxnSpPr>
          <p:spPr>
            <a:xfrm rot="10800000">
              <a:off x="247850" y="2934269"/>
              <a:ext cx="3663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5" name="Google Shape;395;p15"/>
          <p:cNvSpPr/>
          <p:nvPr/>
        </p:nvSpPr>
        <p:spPr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49803"/>
            </a:srgbClr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5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</p:grpSpPr>
        <p:sp>
          <p:nvSpPr>
            <p:cNvPr id="397" name="Google Shape;397;p15"/>
            <p:cNvSpPr/>
            <p:nvPr/>
          </p:nvSpPr>
          <p:spPr>
            <a:xfrm>
              <a:off x="6546098" y="1186490"/>
              <a:ext cx="665836" cy="701704"/>
            </a:xfrm>
            <a:prstGeom prst="rect">
              <a:avLst/>
            </a:prstGeom>
            <a:solidFill>
              <a:srgbClr val="EEF1F4"/>
            </a:solidFill>
            <a:ln cap="flat" cmpd="sng" w="41275">
              <a:solidFill>
                <a:srgbClr val="B163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" name="Google Shape;398;p15"/>
            <p:cNvCxnSpPr/>
            <p:nvPr/>
          </p:nvCxnSpPr>
          <p:spPr>
            <a:xfrm>
              <a:off x="6786131" y="1424206"/>
              <a:ext cx="208248" cy="209441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9" name="Google Shape;399;p15"/>
          <p:cNvSpPr/>
          <p:nvPr/>
        </p:nvSpPr>
        <p:spPr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15"/>
          <p:cNvCxnSpPr>
            <a:endCxn id="399" idx="1"/>
          </p:cNvCxnSpPr>
          <p:nvPr/>
        </p:nvCxnSpPr>
        <p:spPr>
          <a:xfrm>
            <a:off x="449836" y="1979816"/>
            <a:ext cx="2744400" cy="1570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1" name="Google Shape;401;p15"/>
          <p:cNvCxnSpPr>
            <a:endCxn id="399" idx="1"/>
          </p:cNvCxnSpPr>
          <p:nvPr/>
        </p:nvCxnSpPr>
        <p:spPr>
          <a:xfrm>
            <a:off x="799336" y="1979216"/>
            <a:ext cx="2394900" cy="1570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2" name="Google Shape;402;p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3" name="Google Shape;403;p15"/>
          <p:cNvCxnSpPr>
            <a:endCxn id="399" idx="1"/>
          </p:cNvCxnSpPr>
          <p:nvPr/>
        </p:nvCxnSpPr>
        <p:spPr>
          <a:xfrm>
            <a:off x="449836" y="2454716"/>
            <a:ext cx="2744400" cy="1095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04" name="Google Shape;404;p15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</p:grpSpPr>
        <p:sp>
          <p:nvSpPr>
            <p:cNvPr id="405" name="Google Shape;405;p15"/>
            <p:cNvSpPr/>
            <p:nvPr/>
          </p:nvSpPr>
          <p:spPr>
            <a:xfrm>
              <a:off x="247852" y="2743201"/>
              <a:ext cx="366298" cy="382136"/>
            </a:xfrm>
            <a:prstGeom prst="rect">
              <a:avLst/>
            </a:prstGeom>
            <a:solidFill>
              <a:srgbClr val="ABB2B5"/>
            </a:solidFill>
            <a:ln cap="flat" cmpd="sng" w="41275">
              <a:solidFill>
                <a:srgbClr val="5760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6" name="Google Shape;406;p15"/>
            <p:cNvCxnSpPr>
              <a:stCxn id="405" idx="0"/>
              <a:endCxn id="405" idx="2"/>
            </p:cNvCxnSpPr>
            <p:nvPr/>
          </p:nvCxnSpPr>
          <p:spPr>
            <a:xfrm>
              <a:off x="431001" y="2743201"/>
              <a:ext cx="0" cy="3819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7" name="Google Shape;407;p15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</p:grpSpPr>
        <p:sp>
          <p:nvSpPr>
            <p:cNvPr id="408" name="Google Shape;408;p15"/>
            <p:cNvSpPr/>
            <p:nvPr/>
          </p:nvSpPr>
          <p:spPr>
            <a:xfrm>
              <a:off x="247852" y="2743201"/>
              <a:ext cx="366298" cy="382136"/>
            </a:xfrm>
            <a:prstGeom prst="rect">
              <a:avLst/>
            </a:prstGeom>
            <a:solidFill>
              <a:srgbClr val="AAD956"/>
            </a:solidFill>
            <a:ln cap="flat" cmpd="sng" w="412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" name="Google Shape;409;p15"/>
            <p:cNvCxnSpPr/>
            <p:nvPr/>
          </p:nvCxnSpPr>
          <p:spPr>
            <a:xfrm flipH="1" rot="10800000">
              <a:off x="247852" y="2743202"/>
              <a:ext cx="366298" cy="382135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0" name="Google Shape;410;p15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</p:grpSpPr>
        <p:sp>
          <p:nvSpPr>
            <p:cNvPr id="411" name="Google Shape;411;p15"/>
            <p:cNvSpPr/>
            <p:nvPr/>
          </p:nvSpPr>
          <p:spPr>
            <a:xfrm>
              <a:off x="6348621" y="2303664"/>
              <a:ext cx="414064" cy="431309"/>
            </a:xfrm>
            <a:prstGeom prst="rect">
              <a:avLst/>
            </a:prstGeom>
            <a:solidFill>
              <a:srgbClr val="EEF1F4"/>
            </a:solidFill>
            <a:ln cap="flat" cmpd="sng" w="412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" name="Google Shape;412;p15"/>
            <p:cNvCxnSpPr/>
            <p:nvPr/>
          </p:nvCxnSpPr>
          <p:spPr>
            <a:xfrm>
              <a:off x="6348621" y="2303664"/>
              <a:ext cx="414064" cy="43116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3" name="Google Shape;413;p15"/>
          <p:cNvSpPr/>
          <p:nvPr/>
        </p:nvSpPr>
        <p:spPr>
          <a:xfrm>
            <a:off x="5616889" y="4792027"/>
            <a:ext cx="133766" cy="180746"/>
          </a:xfrm>
          <a:prstGeom prst="rect">
            <a:avLst/>
          </a:prstGeom>
          <a:solidFill>
            <a:schemeClr val="dk1"/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3145648" y="3406959"/>
            <a:ext cx="451208" cy="442580"/>
          </a:xfrm>
          <a:prstGeom prst="rect">
            <a:avLst/>
          </a:prstGeom>
          <a:solidFill>
            <a:schemeClr val="dk1"/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2x2</a:t>
            </a:r>
            <a:endParaRPr/>
          </a:p>
        </p:txBody>
      </p:sp>
      <p:cxnSp>
        <p:nvCxnSpPr>
          <p:cNvPr id="415" name="Google Shape;415;p15"/>
          <p:cNvCxnSpPr>
            <a:endCxn id="413" idx="1"/>
          </p:cNvCxnSpPr>
          <p:nvPr/>
        </p:nvCxnSpPr>
        <p:spPr>
          <a:xfrm>
            <a:off x="3145789" y="3861800"/>
            <a:ext cx="2471100" cy="102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6" name="Google Shape;416;p15"/>
          <p:cNvCxnSpPr>
            <a:endCxn id="413" idx="1"/>
          </p:cNvCxnSpPr>
          <p:nvPr/>
        </p:nvCxnSpPr>
        <p:spPr>
          <a:xfrm>
            <a:off x="3596989" y="3459500"/>
            <a:ext cx="2019900" cy="1422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7" name="Google Shape;417;p15"/>
          <p:cNvCxnSpPr>
            <a:endCxn id="413" idx="1"/>
          </p:cNvCxnSpPr>
          <p:nvPr/>
        </p:nvCxnSpPr>
        <p:spPr>
          <a:xfrm>
            <a:off x="3596989" y="3861800"/>
            <a:ext cx="2019900" cy="102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8" name="Google Shape;418;p15"/>
          <p:cNvCxnSpPr>
            <a:endCxn id="413" idx="1"/>
          </p:cNvCxnSpPr>
          <p:nvPr/>
        </p:nvCxnSpPr>
        <p:spPr>
          <a:xfrm>
            <a:off x="3145789" y="3414800"/>
            <a:ext cx="2471100" cy="1467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19" name="Google Shape;419;p15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420" name="Google Shape;420;p15"/>
            <p:cNvSpPr/>
            <p:nvPr/>
          </p:nvSpPr>
          <p:spPr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49803"/>
              </a:srgbClr>
            </a:solidFill>
            <a:ln cap="flat" cmpd="sng" w="412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1" name="Google Shape;421;p15"/>
            <p:cNvCxnSpPr/>
            <p:nvPr/>
          </p:nvCxnSpPr>
          <p:spPr>
            <a:xfrm rot="10800000">
              <a:off x="5624795" y="3717697"/>
              <a:ext cx="313662" cy="0"/>
            </a:xfrm>
            <a:prstGeom prst="straightConnector1">
              <a:avLst/>
            </a:prstGeom>
            <a:solidFill>
              <a:srgbClr val="FEFEF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2" name="Google Shape;422;p15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</p:grpSpPr>
        <p:sp>
          <p:nvSpPr>
            <p:cNvPr id="423" name="Google Shape;423;p15"/>
            <p:cNvSpPr/>
            <p:nvPr/>
          </p:nvSpPr>
          <p:spPr>
            <a:xfrm>
              <a:off x="5919472" y="3370699"/>
              <a:ext cx="665836" cy="674434"/>
            </a:xfrm>
            <a:prstGeom prst="rect">
              <a:avLst/>
            </a:prstGeom>
            <a:solidFill>
              <a:srgbClr val="ABB2B5"/>
            </a:solidFill>
            <a:ln cap="flat" cmpd="sng" w="41275">
              <a:solidFill>
                <a:srgbClr val="9AAD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4" name="Google Shape;424;p15"/>
            <p:cNvCxnSpPr/>
            <p:nvPr/>
          </p:nvCxnSpPr>
          <p:spPr>
            <a:xfrm>
              <a:off x="6238648" y="3611260"/>
              <a:ext cx="6333" cy="240917"/>
            </a:xfrm>
            <a:prstGeom prst="straightConnector1">
              <a:avLst/>
            </a:prstGeom>
            <a:noFill/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5" name="Google Shape;425;p15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</p:grpSpPr>
        <p:sp>
          <p:nvSpPr>
            <p:cNvPr id="426" name="Google Shape;426;p15"/>
            <p:cNvSpPr/>
            <p:nvPr/>
          </p:nvSpPr>
          <p:spPr>
            <a:xfrm>
              <a:off x="5919472" y="3370699"/>
              <a:ext cx="665836" cy="674434"/>
            </a:xfrm>
            <a:prstGeom prst="rect">
              <a:avLst/>
            </a:prstGeom>
            <a:solidFill>
              <a:srgbClr val="BEC7E1"/>
            </a:solidFill>
            <a:ln cap="flat" cmpd="sng" w="41275">
              <a:solidFill>
                <a:srgbClr val="4A66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" name="Google Shape;427;p15"/>
            <p:cNvCxnSpPr/>
            <p:nvPr/>
          </p:nvCxnSpPr>
          <p:spPr>
            <a:xfrm flipH="1">
              <a:off x="6152384" y="3579456"/>
              <a:ext cx="262392" cy="236367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8" name="Google Shape;428;p15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</p:grpSpPr>
        <p:sp>
          <p:nvSpPr>
            <p:cNvPr id="429" name="Google Shape;429;p15"/>
            <p:cNvSpPr/>
            <p:nvPr/>
          </p:nvSpPr>
          <p:spPr>
            <a:xfrm>
              <a:off x="7118023" y="3778603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0" name="Google Shape;430;p15"/>
            <p:cNvCxnSpPr/>
            <p:nvPr/>
          </p:nvCxnSpPr>
          <p:spPr>
            <a:xfrm rot="10800000">
              <a:off x="7266208" y="4116222"/>
              <a:ext cx="3136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5"/>
            <p:cNvCxnSpPr/>
            <p:nvPr/>
          </p:nvCxnSpPr>
          <p:spPr>
            <a:xfrm>
              <a:off x="7418608" y="3938162"/>
              <a:ext cx="0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32" name="Google Shape;432;p15"/>
          <p:cNvCxnSpPr>
            <a:stCxn id="420" idx="3"/>
            <a:endCxn id="429" idx="1"/>
          </p:cNvCxnSpPr>
          <p:nvPr/>
        </p:nvCxnSpPr>
        <p:spPr>
          <a:xfrm>
            <a:off x="6251759" y="5126137"/>
            <a:ext cx="1299600" cy="232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3" name="Google Shape;433;p15"/>
          <p:cNvCxnSpPr>
            <a:stCxn id="423" idx="3"/>
            <a:endCxn id="429" idx="1"/>
          </p:cNvCxnSpPr>
          <p:nvPr/>
        </p:nvCxnSpPr>
        <p:spPr>
          <a:xfrm>
            <a:off x="5982750" y="4121874"/>
            <a:ext cx="1568700" cy="1237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4" name="Google Shape;434;p15"/>
          <p:cNvCxnSpPr>
            <a:stCxn id="420" idx="3"/>
            <a:endCxn id="384" idx="1"/>
          </p:cNvCxnSpPr>
          <p:nvPr/>
        </p:nvCxnSpPr>
        <p:spPr>
          <a:xfrm flipH="1" rot="10800000">
            <a:off x="6251759" y="4605337"/>
            <a:ext cx="994800" cy="520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5" name="Google Shape;435;p15"/>
          <p:cNvCxnSpPr>
            <a:stCxn id="423" idx="3"/>
            <a:endCxn id="384" idx="1"/>
          </p:cNvCxnSpPr>
          <p:nvPr/>
        </p:nvCxnSpPr>
        <p:spPr>
          <a:xfrm>
            <a:off x="5982750" y="4121874"/>
            <a:ext cx="1263900" cy="483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6" name="Google Shape;436;p15"/>
          <p:cNvCxnSpPr>
            <a:stCxn id="420" idx="3"/>
            <a:endCxn id="380" idx="1"/>
          </p:cNvCxnSpPr>
          <p:nvPr/>
        </p:nvCxnSpPr>
        <p:spPr>
          <a:xfrm flipH="1" rot="10800000">
            <a:off x="6251759" y="3835537"/>
            <a:ext cx="695400" cy="129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7" name="Google Shape;437;p15"/>
          <p:cNvCxnSpPr>
            <a:stCxn id="423" idx="3"/>
            <a:endCxn id="380" idx="1"/>
          </p:cNvCxnSpPr>
          <p:nvPr/>
        </p:nvCxnSpPr>
        <p:spPr>
          <a:xfrm flipH="1" rot="10800000">
            <a:off x="5982750" y="3835674"/>
            <a:ext cx="964500" cy="286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8" name="Google Shape;438;p15"/>
          <p:cNvCxnSpPr>
            <a:stCxn id="426" idx="3"/>
            <a:endCxn id="376" idx="1"/>
          </p:cNvCxnSpPr>
          <p:nvPr/>
        </p:nvCxnSpPr>
        <p:spPr>
          <a:xfrm flipH="1" rot="10800000">
            <a:off x="5669662" y="3079262"/>
            <a:ext cx="962100" cy="34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9" name="Google Shape;439;p15"/>
          <p:cNvCxnSpPr>
            <a:stCxn id="397" idx="3"/>
            <a:endCxn id="376" idx="1"/>
          </p:cNvCxnSpPr>
          <p:nvPr/>
        </p:nvCxnSpPr>
        <p:spPr>
          <a:xfrm>
            <a:off x="5352660" y="2079929"/>
            <a:ext cx="1279200" cy="999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0" name="Google Shape;440;p15"/>
          <p:cNvCxnSpPr>
            <a:stCxn id="426" idx="3"/>
            <a:endCxn id="372" idx="1"/>
          </p:cNvCxnSpPr>
          <p:nvPr/>
        </p:nvCxnSpPr>
        <p:spPr>
          <a:xfrm flipH="1" rot="10800000">
            <a:off x="5669662" y="2316662"/>
            <a:ext cx="643500" cy="796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1" name="Google Shape;441;p15"/>
          <p:cNvCxnSpPr>
            <a:stCxn id="397" idx="3"/>
            <a:endCxn id="372" idx="1"/>
          </p:cNvCxnSpPr>
          <p:nvPr/>
        </p:nvCxnSpPr>
        <p:spPr>
          <a:xfrm>
            <a:off x="5352660" y="2079929"/>
            <a:ext cx="960600" cy="236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2" name="Google Shape;442;p15"/>
          <p:cNvCxnSpPr>
            <a:stCxn id="397" idx="3"/>
            <a:endCxn id="368" idx="1"/>
          </p:cNvCxnSpPr>
          <p:nvPr/>
        </p:nvCxnSpPr>
        <p:spPr>
          <a:xfrm flipH="1" rot="10800000">
            <a:off x="5352660" y="1513529"/>
            <a:ext cx="655800" cy="5664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3" name="Google Shape;443;p15"/>
          <p:cNvCxnSpPr>
            <a:stCxn id="426" idx="3"/>
            <a:endCxn id="368" idx="1"/>
          </p:cNvCxnSpPr>
          <p:nvPr/>
        </p:nvCxnSpPr>
        <p:spPr>
          <a:xfrm flipH="1" rot="10800000">
            <a:off x="5669662" y="1513562"/>
            <a:ext cx="338700" cy="159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4" name="Google Shape;444;p15"/>
          <p:cNvSpPr/>
          <p:nvPr/>
        </p:nvSpPr>
        <p:spPr>
          <a:xfrm>
            <a:off x="449790" y="5676254"/>
            <a:ext cx="2870929" cy="71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Convolution + NL</a:t>
            </a:r>
            <a:endParaRPr/>
          </a:p>
        </p:txBody>
      </p:sp>
      <p:sp>
        <p:nvSpPr>
          <p:cNvPr id="445" name="Google Shape;445;p15"/>
          <p:cNvSpPr/>
          <p:nvPr/>
        </p:nvSpPr>
        <p:spPr>
          <a:xfrm>
            <a:off x="3404202" y="5691280"/>
            <a:ext cx="2495550" cy="71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3D3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Sub-sampling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5956774" y="5691280"/>
            <a:ext cx="2759713" cy="71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Convolution + NL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success story: ILSVRC 2012</a:t>
            </a:r>
            <a:endParaRPr/>
          </a:p>
        </p:txBody>
      </p:sp>
      <p:sp>
        <p:nvSpPr>
          <p:cNvPr id="452" name="Google Shape;452;p16"/>
          <p:cNvSpPr txBox="1"/>
          <p:nvPr>
            <p:ph idx="1" type="body"/>
          </p:nvPr>
        </p:nvSpPr>
        <p:spPr>
          <a:xfrm>
            <a:off x="358775" y="1412875"/>
            <a:ext cx="8407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Imagenet data base:  14 mln labeled images, 20K categories</a:t>
            </a:r>
            <a:endParaRPr sz="2400"/>
          </a:p>
        </p:txBody>
      </p:sp>
      <p:pic>
        <p:nvPicPr>
          <p:cNvPr id="453" name="Google Shape;453;p16"/>
          <p:cNvPicPr preferRelativeResize="0"/>
          <p:nvPr/>
        </p:nvPicPr>
        <p:blipFill rotWithShape="1">
          <a:blip r:embed="rId3">
            <a:alphaModFix/>
          </a:blip>
          <a:srcRect b="7999" l="11513" r="56513" t="14987"/>
          <a:stretch/>
        </p:blipFill>
        <p:spPr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 2013: top rankers</a:t>
            </a:r>
            <a:endParaRPr/>
          </a:p>
        </p:txBody>
      </p:sp>
      <p:sp>
        <p:nvSpPr>
          <p:cNvPr id="459" name="Google Shape;459;p17"/>
          <p:cNvSpPr txBox="1"/>
          <p:nvPr>
            <p:ph idx="1" type="body"/>
          </p:nvPr>
        </p:nvSpPr>
        <p:spPr>
          <a:xfrm>
            <a:off x="358775" y="1412875"/>
            <a:ext cx="8407400" cy="914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http://www.image-net.org/challenges/LSVRC/2013/results.php</a:t>
            </a:r>
            <a:endParaRPr sz="2400"/>
          </a:p>
        </p:txBody>
      </p:sp>
      <p:graphicFrame>
        <p:nvGraphicFramePr>
          <p:cNvPr id="460" name="Google Shape;460;p17"/>
          <p:cNvGraphicFramePr/>
          <p:nvPr/>
        </p:nvGraphicFramePr>
        <p:xfrm>
          <a:off x="356261" y="2240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{05882D0D-8DEC-4688-9472-8A715497B59E}</a:tableStyleId>
              </a:tblPr>
              <a:tblGrid>
                <a:gridCol w="403750"/>
                <a:gridCol w="1199400"/>
                <a:gridCol w="2974400"/>
                <a:gridCol w="1739975"/>
                <a:gridCol w="2237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Error-5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Algorithm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Team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Authors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0.117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Clarifi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Zeiler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0.129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Nat.Univ</a:t>
                      </a:r>
                      <a:r>
                        <a:rPr lang="en-US" sz="18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Singapore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 LIN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0.135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NYU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Zeiler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Fergus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0.135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Andrew Howard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0.137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Overfeat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NYU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Pierre Sermanet et al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 Classifications 2013</a:t>
            </a:r>
            <a:endParaRPr/>
          </a:p>
        </p:txBody>
      </p:sp>
      <p:sp>
        <p:nvSpPr>
          <p:cNvPr id="466" name="Google Shape;466;p18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47625" lvl="0" marL="2254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7" name="Google Shape;4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4" y="1406662"/>
            <a:ext cx="8391525" cy="463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 Net Topology</a:t>
            </a:r>
            <a:endParaRPr/>
          </a:p>
        </p:txBody>
      </p:sp>
      <p:sp>
        <p:nvSpPr>
          <p:cNvPr id="473" name="Google Shape;473;p19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5425" lvl="0" marL="2254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 convolutional layers</a:t>
            </a:r>
            <a:endParaRPr/>
          </a:p>
          <a:p>
            <a:pPr indent="-225425" lvl="0" marL="225425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3 fully connected layers + soft-max</a:t>
            </a:r>
            <a:endParaRPr/>
          </a:p>
          <a:p>
            <a:pPr indent="-225425" lvl="0" marL="225425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650K neurons , 60 Mln weights</a:t>
            </a:r>
            <a:endParaRPr sz="2400"/>
          </a:p>
        </p:txBody>
      </p:sp>
      <p:pic>
        <p:nvPicPr>
          <p:cNvPr id="474" name="Google Shape;4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30" y="3176479"/>
            <a:ext cx="8859921" cy="32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6404" y="1852543"/>
            <a:ext cx="3289446" cy="99678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34" y="961287"/>
            <a:ext cx="8822816" cy="52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Buzz…</a:t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760029" y="2814445"/>
            <a:ext cx="1591294" cy="241069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– from Research to Technology</a:t>
            </a:r>
            <a:endParaRPr/>
          </a:p>
        </p:txBody>
      </p:sp>
      <p:sp>
        <p:nvSpPr>
          <p:cNvPr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 id="62" name="Google Shape;62;p3"/>
          <p:cNvSpPr/>
          <p:nvPr/>
        </p:nvSpPr>
        <p:spPr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 id="63" name="Google Shape;63;p3"/>
          <p:cNvSpPr/>
          <p:nvPr/>
        </p:nvSpPr>
        <p:spPr>
          <a:xfrm>
            <a:off x="155575" y="-192088"/>
            <a:ext cx="3048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 id="64" name="Google Shape;64;p3"/>
          <p:cNvSpPr/>
          <p:nvPr/>
        </p:nvSpPr>
        <p:spPr>
          <a:xfrm>
            <a:off x="307975" y="111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 id="66" name="Google Shape;66;p3"/>
          <p:cNvSpPr/>
          <p:nvPr/>
        </p:nvSpPr>
        <p:spPr>
          <a:xfrm>
            <a:off x="460375" y="2143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encrypted-tbn3.gstatic.com/images?q=tbn:ANd9GcSQ9jkPf786iapAfZYqyxJmyI0RbVEZqLRqI7LWDdOFMta3F2-SKw" id="67" name="Google Shape;6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68" name="Google Shape;68;p3"/>
          <p:cNvSpPr/>
          <p:nvPr/>
        </p:nvSpPr>
        <p:spPr>
          <a:xfrm>
            <a:off x="612775" y="4175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69" name="Google Shape;69;p3"/>
          <p:cNvSpPr/>
          <p:nvPr/>
        </p:nvSpPr>
        <p:spPr>
          <a:xfrm>
            <a:off x="765175" y="6207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70" name="Google Shape;70;p3"/>
          <p:cNvSpPr/>
          <p:nvPr/>
        </p:nvSpPr>
        <p:spPr>
          <a:xfrm>
            <a:off x="917575" y="8239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- breakthrough in visual and speech recognition</a:t>
            </a:r>
            <a:endParaRPr b="1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7">
            <a:alphaModFix/>
          </a:blip>
          <a:srcRect b="27399" l="1206" r="67689" t="10843"/>
          <a:stretch/>
        </p:blipFill>
        <p:spPr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3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76" name="Google Shape;76;p3"/>
            <p:cNvPicPr preferRelativeResize="0"/>
            <p:nvPr/>
          </p:nvPicPr>
          <p:blipFill rotWithShape="1">
            <a:blip r:embed="rId8">
              <a:alphaModFix/>
            </a:blip>
            <a:srcRect b="0" l="9024" r="4349" t="0"/>
            <a:stretch/>
          </p:blipFill>
          <p:spPr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3"/>
            <p:cNvPicPr preferRelativeResize="0"/>
            <p:nvPr/>
          </p:nvPicPr>
          <p:blipFill rotWithShape="1">
            <a:blip r:embed="rId9">
              <a:alphaModFix/>
            </a:blip>
            <a:srcRect b="23833" l="0" r="0" t="29061"/>
            <a:stretch/>
          </p:blipFill>
          <p:spPr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83" name="Google Shape;83;p4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6" name="Google Shape;96;p4"/>
          <p:cNvCxnSpPr>
            <a:stCxn id="89" idx="0"/>
            <a:endCxn id="85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97" name="Google Shape;97;p4"/>
          <p:cNvCxnSpPr>
            <a:stCxn id="88" idx="0"/>
            <a:endCxn id="84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98" name="Google Shape;98;p4"/>
          <p:cNvCxnSpPr>
            <a:stCxn id="90" idx="0"/>
            <a:endCxn id="94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99" name="Google Shape;99;p4"/>
          <p:cNvCxnSpPr>
            <a:stCxn id="85" idx="0"/>
            <a:endCxn id="87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0" name="Google Shape;100;p4"/>
          <p:cNvCxnSpPr>
            <a:stCxn id="84" idx="0"/>
            <a:endCxn id="86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1" name="Google Shape;101;p4"/>
          <p:cNvCxnSpPr>
            <a:stCxn id="94" idx="0"/>
            <a:endCxn id="93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2" name="Google Shape;102;p4"/>
          <p:cNvCxnSpPr>
            <a:stCxn id="87" idx="7"/>
            <a:endCxn id="92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3" name="Google Shape;103;p4"/>
          <p:cNvCxnSpPr>
            <a:stCxn id="93" idx="0"/>
            <a:endCxn id="92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4" name="Google Shape;104;p4"/>
          <p:cNvCxnSpPr>
            <a:stCxn id="89" idx="7"/>
            <a:endCxn id="94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5" name="Google Shape;105;p4"/>
          <p:cNvCxnSpPr>
            <a:stCxn id="90" idx="7"/>
            <a:endCxn id="95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6" name="Google Shape;106;p4"/>
          <p:cNvCxnSpPr>
            <a:stCxn id="83" idx="0"/>
            <a:endCxn id="86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7" name="Google Shape;107;p4"/>
          <p:cNvCxnSpPr>
            <a:stCxn id="84" idx="7"/>
            <a:endCxn id="87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8" name="Google Shape;108;p4"/>
          <p:cNvCxnSpPr>
            <a:stCxn id="95" idx="0"/>
            <a:endCxn id="93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9" name="Google Shape;109;p4"/>
          <p:cNvCxnSpPr>
            <a:stCxn id="90" idx="1"/>
            <a:endCxn id="85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0" name="Google Shape;110;p4"/>
          <p:cNvCxnSpPr>
            <a:stCxn id="85" idx="1"/>
            <a:endCxn id="86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1" name="Google Shape;111;p4"/>
          <p:cNvCxnSpPr>
            <a:stCxn id="94" idx="1"/>
            <a:endCxn id="87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2" name="Google Shape;112;p4"/>
          <p:cNvCxnSpPr>
            <a:stCxn id="88" idx="1"/>
            <a:endCxn id="83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3" name="Google Shape;113;p4"/>
          <p:cNvCxnSpPr>
            <a:stCxn id="89" idx="1"/>
            <a:endCxn id="84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4" name="Google Shape;114;p4"/>
          <p:cNvCxnSpPr>
            <a:stCxn id="87" idx="1"/>
            <a:endCxn id="91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5" name="Google Shape;115;p4"/>
          <p:cNvCxnSpPr>
            <a:stCxn id="93" idx="1"/>
            <a:endCxn id="91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6" name="Google Shape;116;p4"/>
          <p:cNvCxnSpPr>
            <a:stCxn id="86" idx="7"/>
            <a:endCxn id="92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7" name="Google Shape;117;p4"/>
          <p:cNvCxnSpPr>
            <a:stCxn id="86" idx="0"/>
            <a:endCxn id="91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8" name="Google Shape;118;p4"/>
          <p:cNvCxnSpPr>
            <a:stCxn id="85" idx="7"/>
            <a:endCxn id="93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9" name="Google Shape;119;p4"/>
          <p:cNvCxnSpPr>
            <a:stCxn id="88" idx="7"/>
            <a:endCxn id="85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20" name="Google Shape;120;p4"/>
          <p:cNvCxnSpPr>
            <a:stCxn id="83" idx="7"/>
            <a:endCxn id="87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21" name="Google Shape;121;p4"/>
          <p:cNvCxnSpPr>
            <a:stCxn id="95" idx="1"/>
            <a:endCxn id="87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122" name="Google Shape;122;p4"/>
          <p:cNvSpPr/>
          <p:nvPr/>
        </p:nvSpPr>
        <p:spPr>
          <a:xfrm rot="784861">
            <a:off x="6588954" y="4092817"/>
            <a:ext cx="50482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5823825" y="2842388"/>
            <a:ext cx="50482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4"/>
          <p:cNvSpPr/>
          <p:nvPr/>
        </p:nvSpPr>
        <p:spPr>
          <a:xfrm rot="-768256">
            <a:off x="6590542" y="4669079"/>
            <a:ext cx="50482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473111" y="2570039"/>
            <a:ext cx="1655763" cy="647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OUTPUTS</a:t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7141959" y="3900729"/>
            <a:ext cx="1655762" cy="1150857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HIDDEN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NODES</a:t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7" name="Google Shape;127;p4"/>
          <p:cNvCxnSpPr>
            <a:stCxn id="91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28" name="Google Shape;128;p4"/>
          <p:cNvCxnSpPr>
            <a:stCxn id="92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129" name="Google Shape;129;p4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b="0" sz="22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</a:t>
            </a:r>
            <a:r>
              <a:rPr b="0" i="0" lang="en-US" sz="2800" u="non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multi-layer networks</a:t>
            </a:r>
            <a:endParaRPr b="0" i="0" sz="2800" u="none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649275" y="5767422"/>
            <a:ext cx="1597782" cy="647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INPUTS</a:t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59121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139" name="Google Shape;139;p5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2" name="Google Shape;152;p5"/>
          <p:cNvCxnSpPr>
            <a:stCxn id="145" idx="0"/>
            <a:endCxn id="141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3" name="Google Shape;153;p5"/>
          <p:cNvCxnSpPr>
            <a:stCxn id="144" idx="0"/>
            <a:endCxn id="140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4" name="Google Shape;154;p5"/>
          <p:cNvCxnSpPr>
            <a:stCxn id="146" idx="0"/>
            <a:endCxn id="150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5" name="Google Shape;155;p5"/>
          <p:cNvCxnSpPr>
            <a:stCxn id="141" idx="0"/>
            <a:endCxn id="143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6" name="Google Shape;156;p5"/>
          <p:cNvCxnSpPr>
            <a:stCxn id="140" idx="0"/>
            <a:endCxn id="142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7" name="Google Shape;157;p5"/>
          <p:cNvCxnSpPr>
            <a:stCxn id="150" idx="0"/>
            <a:endCxn id="149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8" name="Google Shape;158;p5"/>
          <p:cNvCxnSpPr>
            <a:stCxn id="143" idx="7"/>
            <a:endCxn id="148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9" name="Google Shape;159;p5"/>
          <p:cNvCxnSpPr>
            <a:stCxn id="149" idx="0"/>
            <a:endCxn id="148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0" name="Google Shape;160;p5"/>
          <p:cNvCxnSpPr>
            <a:stCxn id="145" idx="7"/>
            <a:endCxn id="150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1" name="Google Shape;161;p5"/>
          <p:cNvCxnSpPr>
            <a:stCxn id="146" idx="7"/>
            <a:endCxn id="151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2" name="Google Shape;162;p5"/>
          <p:cNvCxnSpPr>
            <a:stCxn id="139" idx="0"/>
            <a:endCxn id="142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3" name="Google Shape;163;p5"/>
          <p:cNvCxnSpPr>
            <a:stCxn id="140" idx="7"/>
            <a:endCxn id="143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4" name="Google Shape;164;p5"/>
          <p:cNvCxnSpPr>
            <a:stCxn id="151" idx="0"/>
            <a:endCxn id="149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5" name="Google Shape;165;p5"/>
          <p:cNvCxnSpPr>
            <a:stCxn id="146" idx="1"/>
            <a:endCxn id="141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6" name="Google Shape;166;p5"/>
          <p:cNvCxnSpPr>
            <a:stCxn id="141" idx="1"/>
            <a:endCxn id="142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7" name="Google Shape;167;p5"/>
          <p:cNvCxnSpPr>
            <a:stCxn id="150" idx="1"/>
            <a:endCxn id="143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8" name="Google Shape;168;p5"/>
          <p:cNvCxnSpPr>
            <a:stCxn id="144" idx="1"/>
            <a:endCxn id="139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9" name="Google Shape;169;p5"/>
          <p:cNvCxnSpPr>
            <a:stCxn id="145" idx="1"/>
            <a:endCxn id="140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0" name="Google Shape;170;p5"/>
          <p:cNvCxnSpPr>
            <a:stCxn id="143" idx="1"/>
            <a:endCxn id="147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1" name="Google Shape;171;p5"/>
          <p:cNvCxnSpPr>
            <a:stCxn id="149" idx="1"/>
            <a:endCxn id="147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2" name="Google Shape;172;p5"/>
          <p:cNvCxnSpPr>
            <a:stCxn id="142" idx="7"/>
            <a:endCxn id="148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" name="Google Shape;173;p5"/>
          <p:cNvCxnSpPr>
            <a:stCxn id="142" idx="0"/>
            <a:endCxn id="147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4" name="Google Shape;174;p5"/>
          <p:cNvCxnSpPr>
            <a:stCxn id="141" idx="7"/>
            <a:endCxn id="149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5" name="Google Shape;175;p5"/>
          <p:cNvCxnSpPr>
            <a:stCxn id="144" idx="7"/>
            <a:endCxn id="141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6" name="Google Shape;176;p5"/>
          <p:cNvCxnSpPr>
            <a:stCxn id="139" idx="7"/>
            <a:endCxn id="143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7" name="Google Shape;177;p5"/>
          <p:cNvCxnSpPr>
            <a:stCxn id="151" idx="1"/>
            <a:endCxn id="143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8" name="Google Shape;178;p5"/>
          <p:cNvCxnSpPr>
            <a:stCxn id="147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9" name="Google Shape;179;p5"/>
          <p:cNvCxnSpPr>
            <a:stCxn id="148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180" name="Google Shape;180;p5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58646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p5"/>
          <p:cNvSpPr txBox="1"/>
          <p:nvPr>
            <p:ph idx="12" type="sldNum"/>
          </p:nvPr>
        </p:nvSpPr>
        <p:spPr>
          <a:xfrm>
            <a:off x="-3455" y="6540608"/>
            <a:ext cx="460655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88" y="5160964"/>
            <a:ext cx="2212975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757" y="4087031"/>
            <a:ext cx="2169675" cy="154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423" y="2976273"/>
            <a:ext cx="2336991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496" y="5126316"/>
            <a:ext cx="1970294" cy="147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352" y="4078288"/>
            <a:ext cx="2075575" cy="1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738" y="3168651"/>
            <a:ext cx="2174500" cy="16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/>
          <p:nvPr/>
        </p:nvSpPr>
        <p:spPr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Training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203" name="Google Shape;203;p6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16" name="Google Shape;216;p6"/>
          <p:cNvCxnSpPr>
            <a:stCxn id="209" idx="0"/>
            <a:endCxn id="205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17" name="Google Shape;217;p6"/>
          <p:cNvCxnSpPr>
            <a:stCxn id="208" idx="0"/>
            <a:endCxn id="204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18" name="Google Shape;218;p6"/>
          <p:cNvCxnSpPr>
            <a:stCxn id="210" idx="0"/>
            <a:endCxn id="214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19" name="Google Shape;219;p6"/>
          <p:cNvCxnSpPr>
            <a:stCxn id="205" idx="0"/>
            <a:endCxn id="207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0" name="Google Shape;220;p6"/>
          <p:cNvCxnSpPr>
            <a:stCxn id="204" idx="0"/>
            <a:endCxn id="206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1" name="Google Shape;221;p6"/>
          <p:cNvCxnSpPr>
            <a:stCxn id="214" idx="0"/>
            <a:endCxn id="213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2" name="Google Shape;222;p6"/>
          <p:cNvCxnSpPr>
            <a:stCxn id="207" idx="7"/>
            <a:endCxn id="212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3" name="Google Shape;223;p6"/>
          <p:cNvCxnSpPr>
            <a:stCxn id="213" idx="0"/>
            <a:endCxn id="212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" name="Google Shape;224;p6"/>
          <p:cNvCxnSpPr>
            <a:stCxn id="209" idx="7"/>
            <a:endCxn id="214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5" name="Google Shape;225;p6"/>
          <p:cNvCxnSpPr>
            <a:stCxn id="210" idx="7"/>
            <a:endCxn id="215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6" name="Google Shape;226;p6"/>
          <p:cNvCxnSpPr>
            <a:stCxn id="203" idx="0"/>
            <a:endCxn id="206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7" name="Google Shape;227;p6"/>
          <p:cNvCxnSpPr>
            <a:stCxn id="204" idx="7"/>
            <a:endCxn id="207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8" name="Google Shape;228;p6"/>
          <p:cNvCxnSpPr>
            <a:stCxn id="215" idx="0"/>
            <a:endCxn id="213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9" name="Google Shape;229;p6"/>
          <p:cNvCxnSpPr>
            <a:stCxn id="210" idx="1"/>
            <a:endCxn id="205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0" name="Google Shape;230;p6"/>
          <p:cNvCxnSpPr>
            <a:stCxn id="205" idx="1"/>
            <a:endCxn id="206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1" name="Google Shape;231;p6"/>
          <p:cNvCxnSpPr>
            <a:stCxn id="214" idx="1"/>
            <a:endCxn id="207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2" name="Google Shape;232;p6"/>
          <p:cNvCxnSpPr>
            <a:stCxn id="208" idx="1"/>
            <a:endCxn id="203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3" name="Google Shape;233;p6"/>
          <p:cNvCxnSpPr>
            <a:stCxn id="209" idx="1"/>
            <a:endCxn id="204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4" name="Google Shape;234;p6"/>
          <p:cNvCxnSpPr>
            <a:stCxn id="207" idx="1"/>
            <a:endCxn id="211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5" name="Google Shape;235;p6"/>
          <p:cNvCxnSpPr>
            <a:stCxn id="213" idx="1"/>
            <a:endCxn id="211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6" name="Google Shape;236;p6"/>
          <p:cNvCxnSpPr>
            <a:stCxn id="206" idx="7"/>
            <a:endCxn id="212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7" name="Google Shape;237;p6"/>
          <p:cNvCxnSpPr>
            <a:stCxn id="206" idx="0"/>
            <a:endCxn id="211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8" name="Google Shape;238;p6"/>
          <p:cNvCxnSpPr>
            <a:stCxn id="205" idx="7"/>
            <a:endCxn id="213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9" name="Google Shape;239;p6"/>
          <p:cNvCxnSpPr>
            <a:stCxn id="208" idx="7"/>
            <a:endCxn id="205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0" name="Google Shape;240;p6"/>
          <p:cNvCxnSpPr>
            <a:stCxn id="203" idx="7"/>
            <a:endCxn id="207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1" name="Google Shape;241;p6"/>
          <p:cNvCxnSpPr>
            <a:stCxn id="215" idx="1"/>
            <a:endCxn id="207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2" name="Google Shape;242;p6"/>
          <p:cNvCxnSpPr>
            <a:stCxn id="211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3" name="Google Shape;243;p6"/>
          <p:cNvCxnSpPr>
            <a:stCxn id="212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4" name="Google Shape;244;p6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9FACD1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b="0"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247" name="Google Shape;247;p6"/>
          <p:cNvSpPr/>
          <p:nvPr/>
        </p:nvSpPr>
        <p:spPr>
          <a:xfrm>
            <a:off x="58646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6"/>
          <p:cNvSpPr txBox="1"/>
          <p:nvPr>
            <p:ph idx="12" type="sldNum"/>
          </p:nvPr>
        </p:nvSpPr>
        <p:spPr>
          <a:xfrm>
            <a:off x="-3455" y="6540608"/>
            <a:ext cx="460655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encrypted-tbn3.gstatic.com/images?q=tbn:ANd9GcQIp8p1gzpxusNIxJMFgOoGEsPyEVf4Q2db8CayLYlNzysOf-WWzA" id="249" name="Google Shape;2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234" y="5423705"/>
            <a:ext cx="1358721" cy="130237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261" name="Google Shape;261;p7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74" name="Google Shape;274;p7"/>
          <p:cNvCxnSpPr>
            <a:stCxn id="267" idx="0"/>
            <a:endCxn id="263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5" name="Google Shape;275;p7"/>
          <p:cNvCxnSpPr>
            <a:stCxn id="266" idx="0"/>
            <a:endCxn id="262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6" name="Google Shape;276;p7"/>
          <p:cNvCxnSpPr>
            <a:stCxn id="268" idx="0"/>
            <a:endCxn id="272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7" name="Google Shape;277;p7"/>
          <p:cNvCxnSpPr>
            <a:stCxn id="263" idx="0"/>
            <a:endCxn id="265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8" name="Google Shape;278;p7"/>
          <p:cNvCxnSpPr>
            <a:stCxn id="262" idx="0"/>
            <a:endCxn id="264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9" name="Google Shape;279;p7"/>
          <p:cNvCxnSpPr>
            <a:stCxn id="272" idx="0"/>
            <a:endCxn id="271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0" name="Google Shape;280;p7"/>
          <p:cNvCxnSpPr>
            <a:stCxn id="265" idx="7"/>
            <a:endCxn id="270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1" name="Google Shape;281;p7"/>
          <p:cNvCxnSpPr>
            <a:stCxn id="271" idx="0"/>
            <a:endCxn id="270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2" name="Google Shape;282;p7"/>
          <p:cNvCxnSpPr>
            <a:stCxn id="267" idx="7"/>
            <a:endCxn id="272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3" name="Google Shape;283;p7"/>
          <p:cNvCxnSpPr>
            <a:stCxn id="268" idx="7"/>
            <a:endCxn id="273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4" name="Google Shape;284;p7"/>
          <p:cNvCxnSpPr>
            <a:stCxn id="261" idx="0"/>
            <a:endCxn id="264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5" name="Google Shape;285;p7"/>
          <p:cNvCxnSpPr>
            <a:stCxn id="262" idx="7"/>
            <a:endCxn id="265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6" name="Google Shape;286;p7"/>
          <p:cNvCxnSpPr>
            <a:stCxn id="273" idx="0"/>
            <a:endCxn id="271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7" name="Google Shape;287;p7"/>
          <p:cNvCxnSpPr>
            <a:stCxn id="268" idx="1"/>
            <a:endCxn id="263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8" name="Google Shape;288;p7"/>
          <p:cNvCxnSpPr>
            <a:stCxn id="263" idx="1"/>
            <a:endCxn id="264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9" name="Google Shape;289;p7"/>
          <p:cNvCxnSpPr>
            <a:stCxn id="272" idx="1"/>
            <a:endCxn id="265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0" name="Google Shape;290;p7"/>
          <p:cNvCxnSpPr>
            <a:stCxn id="266" idx="1"/>
            <a:endCxn id="261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1" name="Google Shape;291;p7"/>
          <p:cNvCxnSpPr>
            <a:stCxn id="267" idx="1"/>
            <a:endCxn id="262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2" name="Google Shape;292;p7"/>
          <p:cNvCxnSpPr>
            <a:stCxn id="265" idx="1"/>
            <a:endCxn id="269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3" name="Google Shape;293;p7"/>
          <p:cNvCxnSpPr>
            <a:stCxn id="271" idx="1"/>
            <a:endCxn id="269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4" name="Google Shape;294;p7"/>
          <p:cNvCxnSpPr>
            <a:stCxn id="264" idx="7"/>
            <a:endCxn id="270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5" name="Google Shape;295;p7"/>
          <p:cNvCxnSpPr>
            <a:stCxn id="264" idx="0"/>
            <a:endCxn id="269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6" name="Google Shape;296;p7"/>
          <p:cNvCxnSpPr>
            <a:stCxn id="263" idx="7"/>
            <a:endCxn id="271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7" name="Google Shape;297;p7"/>
          <p:cNvCxnSpPr>
            <a:stCxn id="266" idx="7"/>
            <a:endCxn id="263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8" name="Google Shape;298;p7"/>
          <p:cNvCxnSpPr>
            <a:stCxn id="261" idx="7"/>
            <a:endCxn id="265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9" name="Google Shape;299;p7"/>
          <p:cNvCxnSpPr>
            <a:stCxn id="273" idx="1"/>
            <a:endCxn id="265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300" name="Google Shape;300;p7"/>
          <p:cNvCxnSpPr>
            <a:stCxn id="269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301" name="Google Shape;301;p7"/>
          <p:cNvCxnSpPr>
            <a:stCxn id="270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302" name="Google Shape;302;p7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9FACD1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305" name="Google Shape;305;p7"/>
          <p:cNvSpPr/>
          <p:nvPr/>
        </p:nvSpPr>
        <p:spPr>
          <a:xfrm>
            <a:off x="58171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2" name="Google Shape;3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88" y="5458132"/>
            <a:ext cx="1677286" cy="128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Taxonomy</a:t>
            </a:r>
            <a:endParaRPr/>
          </a:p>
        </p:txBody>
      </p:sp>
      <p:sp>
        <p:nvSpPr>
          <p:cNvPr id="318" name="Google Shape;318;p8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Supervised: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Convolutional NN ( LeCun)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Recurrent Neural nets (Schmidhuber )</a:t>
            </a:r>
            <a:endParaRPr sz="2800"/>
          </a:p>
          <a:p>
            <a:pPr indent="0" lvl="0" marL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Unsupervised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Deep Belief Nets / Stacked RBMs (Hinton)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Stacked denoising autoencoders (Bengio) 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Sparse AutoEncoders ( LeCun, A. Ng, 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"/>
          <p:cNvSpPr txBox="1"/>
          <p:nvPr>
            <p:ph type="title"/>
          </p:nvPr>
        </p:nvSpPr>
        <p:spPr>
          <a:xfrm>
            <a:off x="364300" y="3161620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</a:rPr>
              <a:t>Convolutional Networks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l3.0-blu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2005-12-21T22:20:09Z</dcterms:created>
  <dc:creator>Lilach Shokargi</dc:creator>
</cp:coreProperties>
</file>